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319" r:id="rId4"/>
    <p:sldId id="652" r:id="rId5"/>
    <p:sldId id="277" r:id="rId6"/>
    <p:sldId id="728" r:id="rId7"/>
    <p:sldId id="731" r:id="rId8"/>
    <p:sldId id="674" r:id="rId9"/>
    <p:sldId id="673" r:id="rId10"/>
    <p:sldId id="707" r:id="rId11"/>
    <p:sldId id="681" r:id="rId12"/>
    <p:sldId id="680" r:id="rId13"/>
    <p:sldId id="678" r:id="rId14"/>
    <p:sldId id="679" r:id="rId15"/>
    <p:sldId id="669" r:id="rId16"/>
    <p:sldId id="676" r:id="rId17"/>
    <p:sldId id="721" r:id="rId18"/>
    <p:sldId id="726" r:id="rId19"/>
    <p:sldId id="724" r:id="rId20"/>
    <p:sldId id="73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ADC"/>
    <a:srgbClr val="2253FA"/>
    <a:srgbClr val="B78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3"/>
    <p:restoredTop sz="91473"/>
  </p:normalViewPr>
  <p:slideViewPr>
    <p:cSldViewPr snapToGrid="0">
      <p:cViewPr varScale="1">
        <p:scale>
          <a:sx n="79" d="100"/>
          <a:sy n="79" d="100"/>
        </p:scale>
        <p:origin x="13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05A83-37E1-664C-A8BA-34D4E32B58A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3FA21-73EE-7D48-956F-DD5B4A093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1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3FA21-73EE-7D48-956F-DD5B4A0938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63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F5AA-432C-154B-82B3-B764B9ACDC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26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F5AA-432C-154B-82B3-B764B9ACDC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12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3FA21-73EE-7D48-956F-DD5B4A0938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25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3FA21-73EE-7D48-956F-DD5B4A0938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0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F0DE3-F619-BDBA-BAAD-1294D58B7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254EEE-8125-97D2-534D-EE0A71A821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956AAD-2FE7-4DA9-315A-188B59EA8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24BEF-29ED-8AC5-9052-CCEC042202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3FA21-73EE-7D48-956F-DD5B4A0938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86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F5AA-432C-154B-82B3-B764B9ACDC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4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F5AA-432C-154B-82B3-B764B9ACDC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0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F5AA-432C-154B-82B3-B764B9ACDC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78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F5AA-432C-154B-82B3-B764B9ACDC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29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F5AA-432C-154B-82B3-B764B9ACDC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27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F5AA-432C-154B-82B3-B764B9ACDC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45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F5AA-432C-154B-82B3-B764B9ACDC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7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A8DC-1056-CBD1-EAC3-B6BB2D552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60490-57DA-7D1D-2F05-A63A1F230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77CF6-A812-8638-9521-43D23CE3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90BD9-3024-E639-2BE5-C28140761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B050C-4A69-D490-BD24-593338AD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2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5BCD-79D8-7CF2-F88E-76A3101D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1C2A7-DE74-F308-C612-6198C075F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B88C-A664-782E-83F9-9570E4A5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FA74E-D578-890B-7DE8-6BCCA035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DCB48-C7DF-C08F-C1BA-3C66A7ECC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E4DFC-7B56-D877-995E-6EF16005B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1F312-6819-2ABE-F7F9-C620744AE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060D-D126-59AA-5356-97CE13D8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295E2-8A2C-3D20-6A44-694BB3D1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2E8D4-5294-00C5-E550-4F5C0B38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3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E02B-E1AD-A76D-2378-151A8713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2AE17-2A4D-5EE8-DC5D-762779652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E9359-CAE2-19D9-6D4E-D14100B8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7A87A-3BF1-369B-28C7-DB104B6D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8463-E050-4C2E-E3A6-286228E4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CC67-CC4D-937A-CB1A-14F89366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09F95-ADFA-D553-2042-5E8B02B82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34950-BFF7-64B3-E221-0A44C637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30626-8042-F897-E6EF-AD7F977C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1C7CB-600D-5542-DD99-737FBBCD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3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1A1C-D450-AFBD-CD2C-02433C8A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E4C57-F948-2374-1F4A-3DA94E5CA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5397A-C738-6C4C-EE68-00833D5A2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7DA73-C952-BEE3-1F97-93A2AE58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D5F2E-0B93-4F94-D320-14B20E4A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4A94E-D52E-A219-47C0-98AA3ABE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3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10B38-1590-D42A-06AD-5E778EEA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52179-CDCA-50C6-7B41-C84FCE984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D253A-99F9-EBD2-347B-D4533DCF7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7774F-8FB4-7D59-D920-1235AE6D6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702B73-2938-BCE3-C573-92C3CA6BB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ECA2B-89C8-FC60-744E-035534D4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9C5CA-A01F-8636-E623-7DB9ED66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3E39A-545D-036C-B6AD-E0C85671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9102-871D-ED73-7525-972FB1FF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DEDFE-3894-C87B-0A50-535A5E9C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3A40C-37F2-8D9B-F72D-EC35A6C4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B76DD-0C65-0EE3-5FE8-9AD92AEF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2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CB3F3-6619-17FC-DC74-D79A56B6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7ADF3-AF6C-052A-EDB1-03671BF7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92975-6F4F-FFDA-525E-1E6B1DCE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4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C6D-D5E7-7C6E-37E1-7E5D3F30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C9671-82E6-989C-D232-D622BA7F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967E6-452E-D5F2-D0B0-A6BCF4488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20B00-6D1E-705A-DAF6-8D0EB98C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9DC6F-5615-E1E3-783C-407A43CC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77625-580B-00F7-2855-16B4E0B4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33A0-7AA3-B870-2EBD-6985F2EF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BF757-9CE2-4F64-8FEA-0FEE7E6CC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B32B8-0185-C4BC-367F-F3B5B6037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61E58-BDDD-34F7-B6A3-F8B5271D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BADB8-9D4C-4A42-C80C-6A31B825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475AD-E80E-841E-90E9-2888DC03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D2795A-68B9-3465-1165-99781406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CD06F-7420-9FB8-2DDF-C8F206C1F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05432-4908-2C10-81BC-68FCDA510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D0B30-2029-F941-A117-4690877D4EBD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12BDC-F4E6-25A5-63ED-CADD67ED2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2D38A-28B6-A524-95D6-57D4F92C9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signvectorsource.blogspot.com/2021/08/30-research-vector-picture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ecteezy.com/vector-art/384472-people-with-customer-service-concept-illustrat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ecteezy.com/vector-art/687300-human-resource-or-hr-management-infographic-element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clipart.com/maxpin/iTJThbw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vecteezy.com/vector-art/453250-business-concept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Functions%20of%20a%20Business%20Answers.ppt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tockreview.net/explore/marketing-clipart-business-func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tockreview.net/explore/business-clipart-business-functio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lipartkey.com/view/JJJTRR_project-management-isometric-vecto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 on document with pen">
            <a:extLst>
              <a:ext uri="{FF2B5EF4-FFF2-40B4-BE49-F238E27FC236}">
                <a16:creationId xmlns:a16="http://schemas.microsoft.com/office/drawing/2014/main" id="{208EB920-30D1-42C8-3FEE-788514DD3B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881D4-9C87-A7BD-6D23-061B5651B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>
                <a:solidFill>
                  <a:schemeClr val="bg1"/>
                </a:solidFill>
              </a:rPr>
              <a:t>Functions of a Business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7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92700C-40F7-6D49-9D67-517BBD6B6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753958"/>
          </a:xfrm>
        </p:spPr>
        <p:txBody>
          <a:bodyPr>
            <a:normAutofit/>
          </a:bodyPr>
          <a:lstStyle/>
          <a:p>
            <a:r>
              <a:rPr lang="en-US" sz="4000" dirty="0">
                <a:cs typeface="Calibri" panose="020F0502020204030204" pitchFamily="34" charset="0"/>
              </a:rPr>
              <a:t>Marketing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7F10C2E8-84DB-C048-9CD3-38F872342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311147"/>
            <a:ext cx="5870403" cy="55718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sz="3400" b="1" u="sng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Marketing</a:t>
            </a:r>
            <a:r>
              <a:rPr lang="en-US" altLang="en-US" sz="3400" dirty="0">
                <a:latin typeface="+mj-lt"/>
                <a:ea typeface="ＭＳ Ｐゴシック" panose="020B0600070205080204" pitchFamily="34" charset="-128"/>
              </a:rPr>
              <a:t>: the process of creating, promoting, and selling products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000" dirty="0">
              <a:latin typeface="+mj-lt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600" dirty="0">
                <a:latin typeface="+mj-lt"/>
                <a:ea typeface="ＭＳ Ｐゴシック" panose="020B0600070205080204" pitchFamily="34" charset="-128"/>
              </a:rPr>
              <a:t>Involves:</a:t>
            </a:r>
          </a:p>
          <a:p>
            <a:r>
              <a:rPr lang="en-US" sz="3100" dirty="0">
                <a:latin typeface="+mj-lt"/>
                <a:ea typeface="ＭＳ Ｐゴシック" panose="020B0600070205080204" pitchFamily="34" charset="-128"/>
              </a:rPr>
              <a:t>Developing a brand, logo and motto and creating effective marking and advertising campaigns</a:t>
            </a:r>
          </a:p>
          <a:p>
            <a:r>
              <a:rPr lang="en-US" altLang="en-US" sz="3100" dirty="0">
                <a:latin typeface="+mj-lt"/>
                <a:ea typeface="ＭＳ Ｐゴシック" panose="020B0600070205080204" pitchFamily="34" charset="-128"/>
              </a:rPr>
              <a:t>Creating strategies to promote products, and building strong customer relationships</a:t>
            </a:r>
          </a:p>
          <a:p>
            <a:r>
              <a:rPr lang="en-US" altLang="en-US" sz="3100" dirty="0">
                <a:latin typeface="+mj-lt"/>
                <a:ea typeface="ＭＳ Ｐゴシック" panose="020B0600070205080204" pitchFamily="34" charset="-128"/>
              </a:rPr>
              <a:t>S</a:t>
            </a:r>
            <a:r>
              <a:rPr lang="en-US" sz="3100" dirty="0">
                <a:latin typeface="+mj-lt"/>
                <a:ea typeface="ＭＳ Ｐゴシック" panose="020B0600070205080204" pitchFamily="34" charset="-128"/>
              </a:rPr>
              <a:t>etting competitive pricing and promotions</a:t>
            </a:r>
          </a:p>
          <a:p>
            <a:r>
              <a:rPr lang="en-US" sz="3100" dirty="0">
                <a:latin typeface="+mj-lt"/>
                <a:ea typeface="ＭＳ Ｐゴシック" panose="020B0600070205080204" pitchFamily="34" charset="-128"/>
              </a:rPr>
              <a:t>Can also oversee website development, digital and social media advertising, search engine optimization and public relations</a:t>
            </a:r>
            <a:endParaRPr lang="en-US" altLang="en-US" sz="3100" dirty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sz="3100" dirty="0">
                <a:latin typeface="+mj-lt"/>
                <a:ea typeface="ＭＳ Ｐゴシック" panose="020B0600070205080204" pitchFamily="34" charset="-128"/>
              </a:rPr>
              <a:t>Involves advertising, packaging, event planning, and social media and email marketing</a:t>
            </a:r>
          </a:p>
        </p:txBody>
      </p:sp>
      <p:pic>
        <p:nvPicPr>
          <p:cNvPr id="2050" name="Picture 2" descr="What Is Marketing? Basics of Marketing ...">
            <a:extLst>
              <a:ext uri="{FF2B5EF4-FFF2-40B4-BE49-F238E27FC236}">
                <a16:creationId xmlns:a16="http://schemas.microsoft.com/office/drawing/2014/main" id="{0179A20A-6D9A-0B5B-385D-C6D20709F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" r="17275"/>
          <a:stretch/>
        </p:blipFill>
        <p:spPr bwMode="auto">
          <a:xfrm>
            <a:off x="6468711" y="557190"/>
            <a:ext cx="5170852" cy="55718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4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F0626-8A27-445E-91C0-3DAC296F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184" y="365125"/>
            <a:ext cx="4928616" cy="1306443"/>
          </a:xfrm>
        </p:spPr>
        <p:txBody>
          <a:bodyPr>
            <a:normAutofit/>
          </a:bodyPr>
          <a:lstStyle/>
          <a:p>
            <a:r>
              <a:rPr lang="en-US" sz="2800" dirty="0">
                <a:cs typeface="Calibri" panose="020F0502020204030204" pitchFamily="34" charset="0"/>
              </a:rPr>
              <a:t>Research &amp; Development (R&amp;D)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393B2-9346-43DD-8C73-9283F04E6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299" y="231649"/>
            <a:ext cx="5051342" cy="6626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rgbClr val="FF0000"/>
                </a:solidFill>
                <a:latin typeface="+mj-lt"/>
              </a:rPr>
              <a:t>Research &amp; Development (R&amp;D</a:t>
            </a:r>
            <a:r>
              <a:rPr lang="en-US" sz="2400" u="sng" dirty="0">
                <a:latin typeface="+mj-lt"/>
              </a:rPr>
              <a:t>)</a:t>
            </a:r>
            <a:r>
              <a:rPr lang="en-US" sz="2400" dirty="0">
                <a:latin typeface="+mj-lt"/>
              </a:rPr>
              <a:t>: a function within a business that focuses on activities aimed at innovating, creating new products, and improving or enhancing existing products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Includes Activities needed to stay competitive</a:t>
            </a:r>
          </a:p>
          <a:p>
            <a:r>
              <a:rPr lang="en-US" sz="2400" dirty="0">
                <a:latin typeface="+mj-lt"/>
              </a:rPr>
              <a:t>Create new or Improved products </a:t>
            </a:r>
          </a:p>
          <a:p>
            <a:r>
              <a:rPr lang="en-US" sz="2400" dirty="0">
                <a:latin typeface="+mj-lt"/>
              </a:rPr>
              <a:t>Create New technologies</a:t>
            </a:r>
          </a:p>
          <a:p>
            <a:r>
              <a:rPr lang="en-US" sz="2400" dirty="0">
                <a:latin typeface="+mj-lt"/>
              </a:rPr>
              <a:t>Find new revenue streams</a:t>
            </a:r>
          </a:p>
          <a:p>
            <a:r>
              <a:rPr lang="en-US" sz="2400" dirty="0">
                <a:latin typeface="+mj-lt"/>
              </a:rPr>
              <a:t>Conduct Market Research – what is trending or hot in the market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A blue and white text with icons&#10;&#10;Description automatically generated with medium confidence">
            <a:extLst>
              <a:ext uri="{FF2B5EF4-FFF2-40B4-BE49-F238E27FC236}">
                <a16:creationId xmlns:a16="http://schemas.microsoft.com/office/drawing/2014/main" id="{8B4FE8B5-921A-5846-81F8-9812F36AC0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56" r="1255" b="-2"/>
          <a:stretch/>
        </p:blipFill>
        <p:spPr>
          <a:xfrm>
            <a:off x="6094475" y="1233722"/>
            <a:ext cx="5553158" cy="380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1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393B2-9346-43DD-8C73-9283F04E6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817"/>
            <a:ext cx="5726470" cy="6617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Information Technology (IT)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the use of computers, software, hardware, networks, and other technologies to process, store, transmit, and manage information within a business</a:t>
            </a:r>
          </a:p>
          <a:p>
            <a:pPr marL="0" indent="0">
              <a:buNone/>
            </a:pPr>
            <a:endParaRPr lang="en-US" sz="5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600" dirty="0"/>
              <a:t>Includes: </a:t>
            </a:r>
          </a:p>
          <a:p>
            <a:r>
              <a:rPr lang="en-US" sz="2200" dirty="0"/>
              <a:t>Managing and using technology, software, hardware, and networks </a:t>
            </a:r>
          </a:p>
          <a:p>
            <a:r>
              <a:rPr lang="en-US" sz="2200" dirty="0"/>
              <a:t>Install and maintain security systems</a:t>
            </a:r>
          </a:p>
          <a:p>
            <a:r>
              <a:rPr lang="en-US" sz="2200" dirty="0"/>
              <a:t>Managing online transactions, processing customer orders, and tracking inventory</a:t>
            </a:r>
          </a:p>
          <a:p>
            <a:r>
              <a:rPr lang="en-US" sz="2200" dirty="0"/>
              <a:t>Ensures employees have the necessary computers, software, and network access in order to perform their job efficiently</a:t>
            </a:r>
          </a:p>
        </p:txBody>
      </p:sp>
      <p:pic>
        <p:nvPicPr>
          <p:cNvPr id="1026" name="Picture 2" descr="Stock Vector | Adobe Stock">
            <a:extLst>
              <a:ext uri="{FF2B5EF4-FFF2-40B4-BE49-F238E27FC236}">
                <a16:creationId xmlns:a16="http://schemas.microsoft.com/office/drawing/2014/main" id="{D7B63257-41AF-5793-3B3B-CE01E2B38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r="3676" b="-1"/>
          <a:stretch/>
        </p:blipFill>
        <p:spPr bwMode="auto">
          <a:xfrm>
            <a:off x="6622501" y="240817"/>
            <a:ext cx="4946795" cy="56515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3166BB-9349-B408-FC4A-F35FB21EF819}"/>
              </a:ext>
            </a:extLst>
          </p:cNvPr>
          <p:cNvSpPr/>
          <p:nvPr/>
        </p:nvSpPr>
        <p:spPr>
          <a:xfrm>
            <a:off x="6375400" y="5783714"/>
            <a:ext cx="5527330" cy="10380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Large companies with 50 or more employees have a dedicated IT department </a:t>
            </a:r>
          </a:p>
        </p:txBody>
      </p:sp>
    </p:spTree>
    <p:extLst>
      <p:ext uri="{BB962C8B-B14F-4D97-AF65-F5344CB8AC3E}">
        <p14:creationId xmlns:p14="http://schemas.microsoft.com/office/powerpoint/2010/main" val="118688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1A01D83B-2FC1-2ED6-7CD6-33BBC2C42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288" r="594" b="-1"/>
          <a:stretch/>
        </p:blipFill>
        <p:spPr>
          <a:xfrm>
            <a:off x="0" y="501637"/>
            <a:ext cx="6627176" cy="50701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393B2-9346-43DD-8C73-9283F04E6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078" y="365124"/>
            <a:ext cx="5125298" cy="649287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9600" b="1" u="sng" dirty="0">
                <a:solidFill>
                  <a:srgbClr val="FF0000"/>
                </a:solidFill>
                <a:latin typeface="+mj-lt"/>
              </a:rPr>
              <a:t>Customer Service</a:t>
            </a:r>
            <a:r>
              <a:rPr lang="en-US" sz="9600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9600" dirty="0">
                <a:latin typeface="+mj-lt"/>
              </a:rPr>
              <a:t>the assistance and interactions provided by a business to its customers before, during, and after a purchase</a:t>
            </a:r>
          </a:p>
          <a:p>
            <a:pPr marL="0" indent="0">
              <a:buNone/>
            </a:pPr>
            <a:endParaRPr lang="en-US" sz="9600" dirty="0">
              <a:latin typeface="+mj-lt"/>
            </a:endParaRPr>
          </a:p>
          <a:p>
            <a:pPr marL="0" indent="0">
              <a:buNone/>
            </a:pPr>
            <a:r>
              <a:rPr lang="en-US" sz="9600" dirty="0">
                <a:latin typeface="+mj-lt"/>
              </a:rPr>
              <a:t>Includes:</a:t>
            </a:r>
          </a:p>
          <a:p>
            <a:r>
              <a:rPr lang="en-US" sz="9600" dirty="0">
                <a:latin typeface="+mj-lt"/>
              </a:rPr>
              <a:t>Handle customer questions, purchases, returns or issues</a:t>
            </a:r>
          </a:p>
          <a:p>
            <a:r>
              <a:rPr lang="en-US" sz="9600" dirty="0">
                <a:latin typeface="+mj-lt"/>
              </a:rPr>
              <a:t>Addressing customer concerns,</a:t>
            </a:r>
          </a:p>
          <a:p>
            <a:r>
              <a:rPr lang="en-US" sz="9600" dirty="0">
                <a:latin typeface="+mj-lt"/>
              </a:rPr>
              <a:t>Providing product information,</a:t>
            </a:r>
          </a:p>
          <a:p>
            <a:r>
              <a:rPr lang="en-US" sz="9600" dirty="0">
                <a:latin typeface="+mj-lt"/>
              </a:rPr>
              <a:t>Resolving issues</a:t>
            </a:r>
          </a:p>
          <a:p>
            <a:r>
              <a:rPr lang="en-US" sz="9600" dirty="0">
                <a:latin typeface="+mj-lt"/>
              </a:rPr>
              <a:t>Ensuring a satisfactory experience for customers</a:t>
            </a:r>
          </a:p>
          <a:p>
            <a:pPr marL="0" indent="0">
              <a:buNone/>
            </a:pPr>
            <a:endParaRPr lang="en-US" sz="9600" dirty="0">
              <a:latin typeface="+mj-lt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055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0C180-08AC-7E63-E672-1713A761C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481"/>
          <a:stretch/>
        </p:blipFill>
        <p:spPr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F0626-8A27-445E-91C0-3DAC296F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96849"/>
            <a:ext cx="5676900" cy="981075"/>
          </a:xfrm>
        </p:spPr>
        <p:txBody>
          <a:bodyPr>
            <a:normAutofit/>
          </a:bodyPr>
          <a:lstStyle/>
          <a:p>
            <a:r>
              <a:rPr lang="en-US" sz="4000" dirty="0">
                <a:cs typeface="Calibri" panose="020F0502020204030204" pitchFamily="34" charset="0"/>
              </a:rPr>
              <a:t>Human Resources (HR)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393B2-9346-43DD-8C73-9283F04E6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343" y="240817"/>
            <a:ext cx="4699000" cy="57027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u="sng" dirty="0">
                <a:solidFill>
                  <a:srgbClr val="FF0000"/>
                </a:solidFill>
                <a:latin typeface="+mj-lt"/>
              </a:rPr>
              <a:t>Human Resources (HR)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3600" dirty="0">
                <a:latin typeface="+mj-lt"/>
              </a:rPr>
              <a:t>the department responsible for managing human capital (the people that work for the business)</a:t>
            </a:r>
          </a:p>
          <a:p>
            <a:pPr marL="0" indent="0">
              <a:buNone/>
            </a:pPr>
            <a:endParaRPr lang="en-US" sz="300" dirty="0">
              <a:latin typeface="+mj-lt"/>
            </a:endParaRP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Includes:</a:t>
            </a:r>
          </a:p>
          <a:p>
            <a:r>
              <a:rPr lang="en-US" sz="3600" dirty="0">
                <a:latin typeface="+mj-lt"/>
              </a:rPr>
              <a:t>Hiring and training new people</a:t>
            </a:r>
          </a:p>
          <a:p>
            <a:r>
              <a:rPr lang="en-US" sz="3600" dirty="0">
                <a:latin typeface="+mj-lt"/>
              </a:rPr>
              <a:t>Explaining Benefits</a:t>
            </a:r>
          </a:p>
          <a:p>
            <a:r>
              <a:rPr lang="en-US" sz="3600" dirty="0">
                <a:latin typeface="+mj-lt"/>
              </a:rPr>
              <a:t>Managing performance</a:t>
            </a:r>
          </a:p>
          <a:p>
            <a:r>
              <a:rPr lang="en-US" sz="3600" dirty="0">
                <a:latin typeface="+mj-lt"/>
              </a:rPr>
              <a:t>Employee relations</a:t>
            </a:r>
          </a:p>
          <a:p>
            <a:r>
              <a:rPr lang="en-US" sz="3600" dirty="0">
                <a:latin typeface="+mj-lt"/>
              </a:rPr>
              <a:t>Develop Company policies and benefits</a:t>
            </a:r>
          </a:p>
          <a:p>
            <a:r>
              <a:rPr lang="en-US" sz="3600" dirty="0">
                <a:latin typeface="+mj-lt"/>
              </a:rPr>
              <a:t>Compliance with Laws and Regulations</a:t>
            </a:r>
          </a:p>
          <a:p>
            <a:endParaRPr lang="en-US" sz="1300" dirty="0">
              <a:latin typeface="+mj-lt"/>
            </a:endParaRPr>
          </a:p>
          <a:p>
            <a:endParaRPr lang="en-US" sz="2600" dirty="0">
              <a:latin typeface="+mj-lt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66076F-BA6A-E526-76EC-D7BFB5DE9A48}"/>
              </a:ext>
            </a:extLst>
          </p:cNvPr>
          <p:cNvSpPr/>
          <p:nvPr/>
        </p:nvSpPr>
        <p:spPr>
          <a:xfrm>
            <a:off x="2564674" y="5971007"/>
            <a:ext cx="6864096" cy="6461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Large companies with 50 or more employees have a dedicated HR department </a:t>
            </a:r>
          </a:p>
        </p:txBody>
      </p:sp>
    </p:spTree>
    <p:extLst>
      <p:ext uri="{BB962C8B-B14F-4D97-AF65-F5344CB8AC3E}">
        <p14:creationId xmlns:p14="http://schemas.microsoft.com/office/powerpoint/2010/main" val="238359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A05232-64F2-5FA6-1EDE-4EC48C68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977" b="7386"/>
          <a:stretch/>
        </p:blipFill>
        <p:spPr>
          <a:xfrm>
            <a:off x="5778500" y="1241914"/>
            <a:ext cx="6136040" cy="4351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1F0626-8A27-445E-91C0-3DAC296F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074" y="383769"/>
            <a:ext cx="3822189" cy="926210"/>
          </a:xfrm>
        </p:spPr>
        <p:txBody>
          <a:bodyPr>
            <a:normAutofit/>
          </a:bodyPr>
          <a:lstStyle/>
          <a:p>
            <a:r>
              <a:rPr lang="en-US" sz="4000" dirty="0">
                <a:cs typeface="Calibri" panose="020F0502020204030204" pitchFamily="34" charset="0"/>
              </a:rPr>
              <a:t>Accounting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393B2-9346-43DD-8C73-9283F04E6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37" y="383770"/>
            <a:ext cx="5168763" cy="56050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+mj-lt"/>
              </a:rPr>
              <a:t>Accounting</a:t>
            </a:r>
            <a:r>
              <a:rPr lang="en-US" sz="2400" dirty="0">
                <a:latin typeface="+mj-lt"/>
              </a:rPr>
              <a:t>: the process of recording, summarizing, and analyzing financial transactions for a business</a:t>
            </a:r>
          </a:p>
          <a:p>
            <a:pPr marL="0" indent="0">
              <a:buNone/>
            </a:pPr>
            <a:endParaRPr lang="en-US" sz="500" dirty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Includes</a:t>
            </a:r>
          </a:p>
          <a:p>
            <a:r>
              <a:rPr lang="en-US" sz="2400" dirty="0">
                <a:latin typeface="+mj-lt"/>
              </a:rPr>
              <a:t>Tracks spending by type of purchase</a:t>
            </a:r>
          </a:p>
          <a:p>
            <a:r>
              <a:rPr lang="en-US" sz="2400" dirty="0">
                <a:latin typeface="+mj-lt"/>
              </a:rPr>
              <a:t>Tracks income as it is earned.</a:t>
            </a:r>
          </a:p>
          <a:p>
            <a:r>
              <a:rPr lang="en-US" sz="2400" dirty="0">
                <a:latin typeface="+mj-lt"/>
              </a:rPr>
              <a:t>Involves bookkeeping, budgeting, financial analysis, and financial reporting</a:t>
            </a:r>
          </a:p>
          <a:p>
            <a:r>
              <a:rPr lang="en-US" sz="2400" dirty="0">
                <a:latin typeface="+mj-lt"/>
              </a:rPr>
              <a:t>Distributes paychecks</a:t>
            </a:r>
          </a:p>
          <a:p>
            <a:r>
              <a:rPr lang="en-US" sz="2400" dirty="0">
                <a:latin typeface="+mj-lt"/>
              </a:rPr>
              <a:t>Helps determine the success of the company – making money or losing money</a:t>
            </a:r>
          </a:p>
        </p:txBody>
      </p:sp>
    </p:spTree>
    <p:extLst>
      <p:ext uri="{BB962C8B-B14F-4D97-AF65-F5344CB8AC3E}">
        <p14:creationId xmlns:p14="http://schemas.microsoft.com/office/powerpoint/2010/main" val="42371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DD2298-F3E8-9BC1-F430-9F3D22ABEDE5}"/>
              </a:ext>
            </a:extLst>
          </p:cNvPr>
          <p:cNvSpPr txBox="1"/>
          <p:nvPr/>
        </p:nvSpPr>
        <p:spPr>
          <a:xfrm>
            <a:off x="446455" y="1348800"/>
            <a:ext cx="735981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All businesses operate differently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All businesses will choose how to complete the functions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These functions can be by department, or done by one or more 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Calibri Light" panose="020F0302020204030204" pitchFamily="34" charset="0"/>
              </a:rPr>
              <a:t>Businesses with 50 or more employees may have separate departments for each of the main functions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Calibri Light" panose="020F0302020204030204" pitchFamily="34" charset="0"/>
              </a:rPr>
              <a:t>Small businesses can be all done by 1 person or several key individuals</a:t>
            </a:r>
            <a:endParaRPr lang="en-US" sz="32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529EDF-3A19-B8BC-1FBB-BBB0305156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2445"/>
          <a:stretch/>
        </p:blipFill>
        <p:spPr>
          <a:xfrm>
            <a:off x="7806266" y="1579090"/>
            <a:ext cx="3606800" cy="31579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84E661-7D8C-683B-61EC-A880816F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55" y="456381"/>
            <a:ext cx="3822189" cy="926210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Calibri" panose="020F0502020204030204" pitchFamily="34" charset="0"/>
              </a:rPr>
              <a:t>In Summary</a:t>
            </a:r>
          </a:p>
        </p:txBody>
      </p:sp>
    </p:spTree>
    <p:extLst>
      <p:ext uri="{BB962C8B-B14F-4D97-AF65-F5344CB8AC3E}">
        <p14:creationId xmlns:p14="http://schemas.microsoft.com/office/powerpoint/2010/main" val="65399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7AB9-E695-F41F-6ECB-49620485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392"/>
            <a:ext cx="10515600" cy="7199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Activity: Functions of a Business 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4994-C70B-98DC-631C-01EEF598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54740"/>
            <a:ext cx="11582400" cy="5425440"/>
          </a:xfrm>
        </p:spPr>
        <p:txBody>
          <a:bodyPr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Directions</a:t>
            </a:r>
            <a:r>
              <a:rPr lang="en-US" sz="3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In your activity Packet, match each of the scenarios on page three and four to the appropriate business function.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D3AF9-6D2C-A38E-B5F3-D609FFB0DAF6}"/>
              </a:ext>
            </a:extLst>
          </p:cNvPr>
          <p:cNvSpPr txBox="1"/>
          <p:nvPr/>
        </p:nvSpPr>
        <p:spPr>
          <a:xfrm>
            <a:off x="486592" y="2711694"/>
            <a:ext cx="54972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11111"/>
                </a:solidFill>
                <a:latin typeface="+mj-lt"/>
              </a:rPr>
              <a:t>Accounting &amp; Finance</a:t>
            </a:r>
          </a:p>
          <a:p>
            <a:pPr marL="514350" indent="-51435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11111"/>
                </a:solidFill>
                <a:latin typeface="+mj-lt"/>
              </a:rPr>
              <a:t>Customer Service</a:t>
            </a:r>
          </a:p>
          <a:p>
            <a:pPr marL="514350" indent="-51435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11111"/>
                </a:solidFill>
                <a:latin typeface="+mj-lt"/>
              </a:rPr>
              <a:t>Human Resources (HR)</a:t>
            </a:r>
          </a:p>
          <a:p>
            <a:pPr marL="514350" indent="-51435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11111"/>
                </a:solidFill>
                <a:latin typeface="+mj-lt"/>
              </a:rPr>
              <a:t>Information Technology (IT)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DE880-511B-FE2B-921A-EF4F32AA2B61}"/>
              </a:ext>
            </a:extLst>
          </p:cNvPr>
          <p:cNvSpPr txBox="1"/>
          <p:nvPr/>
        </p:nvSpPr>
        <p:spPr>
          <a:xfrm>
            <a:off x="5665799" y="2711694"/>
            <a:ext cx="634332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11111"/>
                </a:solidFill>
                <a:latin typeface="+mj-lt"/>
              </a:rPr>
              <a:t>Operations Management</a:t>
            </a:r>
          </a:p>
          <a:p>
            <a:pPr marL="514350" indent="-51435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11111"/>
                </a:solidFill>
                <a:latin typeface="+mj-lt"/>
              </a:rPr>
              <a:t>Marketing</a:t>
            </a:r>
          </a:p>
          <a:p>
            <a:pPr marL="514350" indent="-51435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11111"/>
                </a:solidFill>
                <a:latin typeface="+mj-lt"/>
              </a:rPr>
              <a:t>Research and Development (R&amp;D)</a:t>
            </a:r>
          </a:p>
          <a:p>
            <a:pPr marL="514350" indent="-51435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11111"/>
                </a:solidFill>
                <a:latin typeface="+mj-lt"/>
              </a:rPr>
              <a:t>Sales</a:t>
            </a:r>
          </a:p>
        </p:txBody>
      </p:sp>
    </p:spTree>
    <p:extLst>
      <p:ext uri="{BB962C8B-B14F-4D97-AF65-F5344CB8AC3E}">
        <p14:creationId xmlns:p14="http://schemas.microsoft.com/office/powerpoint/2010/main" val="32848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2DBE6E-E158-59A2-CCA3-33F8FD8E9275}"/>
              </a:ext>
            </a:extLst>
          </p:cNvPr>
          <p:cNvSpPr txBox="1"/>
          <p:nvPr/>
        </p:nvSpPr>
        <p:spPr>
          <a:xfrm>
            <a:off x="730250" y="487640"/>
            <a:ext cx="107315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team </a:t>
            </a: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conducts market research to identify new trends and preferences in the industry.</a:t>
            </a:r>
            <a:endParaRPr lang="en-US" sz="20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 employee analyzes financial records, transactions, and prepares reports for stakeholders.</a:t>
            </a:r>
            <a:endParaRPr lang="en-US" sz="20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company ensures its computer systems are up-to-date, secure, and operating smoothly.</a:t>
            </a:r>
            <a:endParaRPr lang="en-US" sz="20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company sets up a helpline to promptly assist customers with product inquiries and issues.</a:t>
            </a:r>
            <a:endParaRPr lang="en-US" sz="20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team devises a strategy to improve employee satisfaction and increase productivity.</a:t>
            </a:r>
            <a:endParaRPr lang="en-US" sz="20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company invests resources to develop innovative and eco-friendly products for the market.</a:t>
            </a:r>
            <a:endParaRPr lang="en-US" sz="20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team successfully convinces a potential client to sign a long-term contract for services.</a:t>
            </a:r>
            <a:endParaRPr lang="en-US" sz="20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team conducts interviews and selects candidates for open positions within the organization.</a:t>
            </a:r>
            <a:endParaRPr lang="en-US" sz="20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company streamlines its manufacturing process to reduce costs and increase efficiency.</a:t>
            </a:r>
            <a:endParaRPr lang="en-US" sz="20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 employee uses data analytics to study customer behavior and optimize marketing efforts.</a:t>
            </a:r>
            <a:endParaRPr lang="en-US" sz="20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company implements a budgeting plan to allocate funds for various projects and operations.</a:t>
            </a:r>
            <a:endParaRPr lang="en-US" sz="20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 employee negotiates a partnership agreement with another company to expand the business.</a:t>
            </a:r>
            <a:endParaRPr lang="en-US" sz="20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company's representatives handle complaints and resolve issues professionally.</a:t>
            </a:r>
            <a:endParaRPr lang="en-US" sz="20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team organizes training programs to enhance employees' skills and knowledge.</a:t>
            </a:r>
            <a:endParaRPr lang="en-US" sz="20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company updates its website and ensures its compatibility with various devices.</a:t>
            </a:r>
            <a:endParaRPr lang="en-US" sz="20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company launches a social media campaign to increase brand visibility and engagement.</a:t>
            </a:r>
            <a:endParaRPr lang="en-US" sz="20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team conducts surveys to identify potential customers for a new product.</a:t>
            </a:r>
            <a:endParaRPr lang="en-US" sz="20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company experiments with different materials to improve the durability of its products.</a:t>
            </a:r>
            <a:endParaRPr lang="en-US" sz="20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 employee analyzes the return on investment (ROI) of an ad campaign to assess its effectiveness.</a:t>
            </a:r>
            <a:endParaRPr lang="en-US" sz="20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team sets company goals and plans strategies to achieve them.</a:t>
            </a:r>
            <a:endParaRPr lang="en-US" sz="20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9AF1D-9A2D-A0F7-62CE-B1F2393D29AC}"/>
              </a:ext>
            </a:extLst>
          </p:cNvPr>
          <p:cNvSpPr txBox="1"/>
          <p:nvPr/>
        </p:nvSpPr>
        <p:spPr>
          <a:xfrm>
            <a:off x="5315979" y="-35580"/>
            <a:ext cx="156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Scenarios</a:t>
            </a:r>
          </a:p>
        </p:txBody>
      </p:sp>
    </p:spTree>
    <p:extLst>
      <p:ext uri="{BB962C8B-B14F-4D97-AF65-F5344CB8AC3E}">
        <p14:creationId xmlns:p14="http://schemas.microsoft.com/office/powerpoint/2010/main" val="54345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57AB9-E695-F41F-6ECB-49620485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50" y="2033398"/>
            <a:ext cx="4368602" cy="1143767"/>
          </a:xfrm>
        </p:spPr>
        <p:txBody>
          <a:bodyPr anchor="b">
            <a:normAutofit fontScale="90000"/>
          </a:bodyPr>
          <a:lstStyle/>
          <a:p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Answers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siness Functions PowerPoint and Google Slides Template - PPT Slides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9AFA44EF-3B03-7826-07BC-26D335D81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r="1569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4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57AB9-E695-F41F-6ECB-49620485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Learning Target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4994-C70B-98DC-631C-01EEF598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>
                <a:latin typeface="+mj-lt"/>
              </a:rPr>
              <a:t>Define Functions of Business</a:t>
            </a:r>
          </a:p>
          <a:p>
            <a:r>
              <a:rPr lang="en-US" sz="2200">
                <a:latin typeface="+mj-lt"/>
              </a:rPr>
              <a:t>Explain the main functions of a business</a:t>
            </a:r>
          </a:p>
          <a:p>
            <a:r>
              <a:rPr lang="en-US" sz="2200">
                <a:latin typeface="+mj-lt"/>
              </a:rPr>
              <a:t>Identify necessary functions for my business</a:t>
            </a:r>
          </a:p>
          <a:p>
            <a:endParaRPr lang="en-US" sz="2200">
              <a:latin typeface="+mj-lt"/>
            </a:endParaRPr>
          </a:p>
          <a:p>
            <a:pPr marL="0" indent="0">
              <a:buNone/>
            </a:pPr>
            <a:endParaRPr lang="en-US" sz="2200">
              <a:latin typeface="+mj-lt"/>
            </a:endParaRPr>
          </a:p>
        </p:txBody>
      </p:sp>
      <p:pic>
        <p:nvPicPr>
          <p:cNvPr id="5" name="Picture 4" descr="A computer with various objects around it&#10;&#10;Description automatically generated">
            <a:extLst>
              <a:ext uri="{FF2B5EF4-FFF2-40B4-BE49-F238E27FC236}">
                <a16:creationId xmlns:a16="http://schemas.microsoft.com/office/drawing/2014/main" id="{F8C2493F-1B8E-7680-1B91-2AF05EFAE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61" r="7634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710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2E3B1-DC56-5E8B-1F8E-BBB3F5AD4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9969481-A6F2-0F64-225C-6BDA02263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9DD0-B5B6-56AB-47FD-42A911A3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Quick Write in your Packet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23E54038-920B-20AF-E331-34F56E77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C6556-20E3-C61E-A9CF-A1B9BF806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+mj-lt"/>
              </a:rPr>
              <a:t>Which function of a business interests you the most? Why is that?</a:t>
            </a:r>
          </a:p>
        </p:txBody>
      </p:sp>
      <p:pic>
        <p:nvPicPr>
          <p:cNvPr id="1026" name="Picture 2" descr="Business Functions PowerPoint and Google Slides Template - PPT Slides">
            <a:extLst>
              <a:ext uri="{FF2B5EF4-FFF2-40B4-BE49-F238E27FC236}">
                <a16:creationId xmlns:a16="http://schemas.microsoft.com/office/drawing/2014/main" id="{35573FA4-9230-C509-8FAB-2477D72B1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r="1569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7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57AB9-E695-F41F-6ECB-49620485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Business Functions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4994-C70B-98DC-631C-01EEF598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Google Sans"/>
              </a:rPr>
              <a:t>Business Functions 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- t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he key </a:t>
            </a:r>
            <a:r>
              <a:rPr lang="en-US" dirty="0"/>
              <a:t>activities that a business performs to provide its products or services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2712F0-68AD-8148-80D4-85CD6B6AF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43" r="2027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812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4429-9091-3F2A-D534-DC2FEB20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80" y="1230045"/>
            <a:ext cx="5455920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Table Talk Activity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2BA38-F328-5879-138D-1B2465DE2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What do you think are the key functions of a successful business?</a:t>
            </a:r>
          </a:p>
          <a:p>
            <a:r>
              <a:rPr lang="en-US" sz="2400" dirty="0">
                <a:latin typeface="+mj-lt"/>
              </a:rPr>
              <a:t>List three ideas on your white boards at your tables</a:t>
            </a:r>
          </a:p>
          <a:p>
            <a:r>
              <a:rPr lang="en-US" sz="2400" dirty="0"/>
              <a:t>We will share in class</a:t>
            </a:r>
          </a:p>
        </p:txBody>
      </p:sp>
      <p:pic>
        <p:nvPicPr>
          <p:cNvPr id="2054" name="Picture 6" descr="Table Talk">
            <a:extLst>
              <a:ext uri="{FF2B5EF4-FFF2-40B4-BE49-F238E27FC236}">
                <a16:creationId xmlns:a16="http://schemas.microsoft.com/office/drawing/2014/main" id="{D368DC5C-3C8D-B4C4-101A-C1293207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30" y="581510"/>
            <a:ext cx="6046270" cy="3401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amwork Stock Illustrations – 811,743 ...">
            <a:extLst>
              <a:ext uri="{FF2B5EF4-FFF2-40B4-BE49-F238E27FC236}">
                <a16:creationId xmlns:a16="http://schemas.microsoft.com/office/drawing/2014/main" id="{0BF1D409-05C8-2808-25D1-2C1105122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791" y="3602510"/>
            <a:ext cx="2591057" cy="25910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7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4994-C70B-98DC-631C-01EEF598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76438"/>
            <a:ext cx="11582400" cy="59813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dirty="0">
                <a:solidFill>
                  <a:srgbClr val="111111"/>
                </a:solidFill>
                <a:latin typeface="+mj-lt"/>
              </a:rPr>
              <a:t>The main functions of a business include: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C557EE-5BCB-C7BD-C1F1-204559596BDF}"/>
              </a:ext>
            </a:extLst>
          </p:cNvPr>
          <p:cNvSpPr/>
          <p:nvPr/>
        </p:nvSpPr>
        <p:spPr>
          <a:xfrm>
            <a:off x="489857" y="1715372"/>
            <a:ext cx="2989943" cy="1054752"/>
          </a:xfrm>
          <a:prstGeom prst="rect">
            <a:avLst/>
          </a:prstGeom>
          <a:solidFill>
            <a:srgbClr val="527A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Accounting &amp; Finance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FB28F2-AC47-F781-36E2-A298A10A37B9}"/>
              </a:ext>
            </a:extLst>
          </p:cNvPr>
          <p:cNvSpPr/>
          <p:nvPr/>
        </p:nvSpPr>
        <p:spPr>
          <a:xfrm>
            <a:off x="4693557" y="1715372"/>
            <a:ext cx="2989943" cy="10547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Customer Service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5A02FA-2C54-FA36-76C0-2C634F407D12}"/>
              </a:ext>
            </a:extLst>
          </p:cNvPr>
          <p:cNvSpPr/>
          <p:nvPr/>
        </p:nvSpPr>
        <p:spPr>
          <a:xfrm>
            <a:off x="489857" y="3327619"/>
            <a:ext cx="2989943" cy="10547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Human Resources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A880B3-0C71-B49F-B23D-6578B31DDA74}"/>
              </a:ext>
            </a:extLst>
          </p:cNvPr>
          <p:cNvSpPr/>
          <p:nvPr/>
        </p:nvSpPr>
        <p:spPr>
          <a:xfrm>
            <a:off x="4693557" y="3327619"/>
            <a:ext cx="2989943" cy="1054752"/>
          </a:xfrm>
          <a:prstGeom prst="rect">
            <a:avLst/>
          </a:prstGeom>
          <a:solidFill>
            <a:srgbClr val="527A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Information Technology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757CC-3AE5-7D27-F9B8-BB6EE83D12BB}"/>
              </a:ext>
            </a:extLst>
          </p:cNvPr>
          <p:cNvSpPr/>
          <p:nvPr/>
        </p:nvSpPr>
        <p:spPr>
          <a:xfrm>
            <a:off x="8871857" y="3327619"/>
            <a:ext cx="2989943" cy="10547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Operations Management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B3C9EB-8F0F-C7EB-8C5D-854297B5FD40}"/>
              </a:ext>
            </a:extLst>
          </p:cNvPr>
          <p:cNvSpPr/>
          <p:nvPr/>
        </p:nvSpPr>
        <p:spPr>
          <a:xfrm>
            <a:off x="489857" y="4939866"/>
            <a:ext cx="2989943" cy="1054752"/>
          </a:xfrm>
          <a:prstGeom prst="rect">
            <a:avLst/>
          </a:prstGeom>
          <a:solidFill>
            <a:srgbClr val="527A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Marketing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0E8065-740C-3E6F-24F8-2FDB28C9FBD5}"/>
              </a:ext>
            </a:extLst>
          </p:cNvPr>
          <p:cNvSpPr/>
          <p:nvPr/>
        </p:nvSpPr>
        <p:spPr>
          <a:xfrm>
            <a:off x="8897257" y="4927744"/>
            <a:ext cx="2989943" cy="1054752"/>
          </a:xfrm>
          <a:prstGeom prst="rect">
            <a:avLst/>
          </a:prstGeom>
          <a:solidFill>
            <a:srgbClr val="527A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Research &amp; Development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876559-68F1-6193-00EF-2D5D29A838AE}"/>
              </a:ext>
            </a:extLst>
          </p:cNvPr>
          <p:cNvSpPr/>
          <p:nvPr/>
        </p:nvSpPr>
        <p:spPr>
          <a:xfrm>
            <a:off x="8871856" y="1676545"/>
            <a:ext cx="2989943" cy="978552"/>
          </a:xfrm>
          <a:prstGeom prst="rect">
            <a:avLst/>
          </a:prstGeom>
          <a:solidFill>
            <a:srgbClr val="527A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Sales</a:t>
            </a:r>
          </a:p>
        </p:txBody>
      </p:sp>
    </p:spTree>
    <p:extLst>
      <p:ext uri="{BB962C8B-B14F-4D97-AF65-F5344CB8AC3E}">
        <p14:creationId xmlns:p14="http://schemas.microsoft.com/office/powerpoint/2010/main" val="9170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4994-C70B-98DC-631C-01EEF598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49738"/>
            <a:ext cx="11582400" cy="5425440"/>
          </a:xfrm>
        </p:spPr>
        <p:txBody>
          <a:bodyPr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Directions</a:t>
            </a:r>
            <a:r>
              <a:rPr lang="en-US" sz="3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Use the graphic organizer in your Activity Packet.  Read the article.  List each of the 8 main functions.  List at least 4 main things that </a:t>
            </a:r>
            <a:r>
              <a:rPr lang="en-US" sz="32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defines what each function does.  When you have completed this, finish and answer the questions in Google Classroom</a:t>
            </a:r>
            <a:endParaRPr lang="en-US" sz="3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5B3EAA-5476-0496-2C79-71C735115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946310"/>
              </p:ext>
            </p:extLst>
          </p:nvPr>
        </p:nvGraphicFramePr>
        <p:xfrm>
          <a:off x="682015" y="2544457"/>
          <a:ext cx="7352513" cy="357318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53688">
                  <a:extLst>
                    <a:ext uri="{9D8B030D-6E8A-4147-A177-3AD203B41FA5}">
                      <a16:colId xmlns:a16="http://schemas.microsoft.com/office/drawing/2014/main" val="2322260702"/>
                    </a:ext>
                  </a:extLst>
                </a:gridCol>
                <a:gridCol w="3298825">
                  <a:extLst>
                    <a:ext uri="{9D8B030D-6E8A-4147-A177-3AD203B41FA5}">
                      <a16:colId xmlns:a16="http://schemas.microsoft.com/office/drawing/2014/main" val="2213789447"/>
                    </a:ext>
                  </a:extLst>
                </a:gridCol>
              </a:tblGrid>
              <a:tr h="872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Function &amp; Definition</a:t>
                      </a:r>
                      <a:endParaRPr lang="en-US" sz="18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2" marR="40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Bullet List of some Functions</a:t>
                      </a:r>
                      <a:endParaRPr lang="en-US" sz="18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2" marR="40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8393731"/>
                  </a:ext>
                </a:extLst>
              </a:tr>
              <a:tr h="4289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1. 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Operations Management 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planning, organizing, leading, and controlling company resources to achieve business goals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0692" marR="40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 Sets goals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2" marR="40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604136"/>
                  </a:ext>
                </a:extLst>
              </a:tr>
              <a:tr h="386077">
                <a:tc>
                  <a:txBody>
                    <a:bodyPr/>
                    <a:lstStyle/>
                    <a:p>
                      <a:pPr marL="0" marR="0" lvl="0" indent="0" fontAlgn="base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2. Sales</a:t>
                      </a:r>
                      <a:endParaRPr lang="en-US" sz="18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0692" marR="40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2" marR="40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187582"/>
                  </a:ext>
                </a:extLst>
              </a:tr>
              <a:tr h="386077">
                <a:tc>
                  <a:txBody>
                    <a:bodyPr/>
                    <a:lstStyle/>
                    <a:p>
                      <a:pPr marL="0" marR="0" lvl="0" indent="0" fontAlgn="base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3.  Marketing</a:t>
                      </a:r>
                    </a:p>
                  </a:txBody>
                  <a:tcPr marL="40692" marR="40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2" marR="40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427632"/>
                  </a:ext>
                </a:extLst>
              </a:tr>
              <a:tr h="386077">
                <a:tc>
                  <a:txBody>
                    <a:bodyPr/>
                    <a:lstStyle/>
                    <a:p>
                      <a:pPr marL="0" marR="0" lvl="0" indent="0" fontAlgn="base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0692" marR="40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2" marR="40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02111"/>
                  </a:ext>
                </a:extLst>
              </a:tr>
              <a:tr h="382960">
                <a:tc>
                  <a:txBody>
                    <a:bodyPr/>
                    <a:lstStyle/>
                    <a:p>
                      <a:pPr marL="0" marR="0" lvl="0" indent="0" fontAlgn="base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0692" marR="40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2" marR="40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734589"/>
                  </a:ext>
                </a:extLst>
              </a:tr>
              <a:tr h="386077">
                <a:tc>
                  <a:txBody>
                    <a:bodyPr/>
                    <a:lstStyle/>
                    <a:p>
                      <a:pPr marL="0" marR="0" lvl="0" indent="0" fontAlgn="base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0692" marR="40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2" marR="40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039045"/>
                  </a:ext>
                </a:extLst>
              </a:tr>
            </a:tbl>
          </a:graphicData>
        </a:graphic>
      </p:graphicFrame>
      <p:pic>
        <p:nvPicPr>
          <p:cNvPr id="5" name="Picture 2" descr="My (Our) Assignment – Keep swimmin'">
            <a:extLst>
              <a:ext uri="{FF2B5EF4-FFF2-40B4-BE49-F238E27FC236}">
                <a16:creationId xmlns:a16="http://schemas.microsoft.com/office/drawing/2014/main" id="{CC1336AC-A4F4-BFBB-9882-6358C7B2E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2501773"/>
            <a:ext cx="3991102" cy="399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03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75DC2-B0BE-107A-213F-C887D5447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FF581-E3B2-935C-3C45-84B098C92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920298"/>
            <a:ext cx="5693664" cy="542544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Day 2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 to Google Classroom and Complete the Assignment “Main Functions of Business Review”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2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 the Activity from yesterday to answer these questions. 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will review your activity after this is complete</a:t>
            </a:r>
          </a:p>
        </p:txBody>
      </p:sp>
      <p:pic>
        <p:nvPicPr>
          <p:cNvPr id="5" name="Picture 2" descr="My (Our) Assignment – Keep swimmin'">
            <a:extLst>
              <a:ext uri="{FF2B5EF4-FFF2-40B4-BE49-F238E27FC236}">
                <a16:creationId xmlns:a16="http://schemas.microsoft.com/office/drawing/2014/main" id="{05CC9C4A-4962-D617-17D7-629AB14D7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99" y="573024"/>
            <a:ext cx="5919851" cy="59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55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F0626-8A27-445E-91C0-3DAC296F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455920" cy="855731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cs typeface="Calibri" panose="020F0502020204030204" pitchFamily="34" charset="0"/>
              </a:rPr>
              <a:t>Operations Management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9ECA4-A645-51F7-3654-8CECADE191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99" r="8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B36F93-CA21-19A9-8B1E-E9F89F49E02F}"/>
              </a:ext>
            </a:extLst>
          </p:cNvPr>
          <p:cNvSpPr/>
          <p:nvPr/>
        </p:nvSpPr>
        <p:spPr>
          <a:xfrm>
            <a:off x="444500" y="2108200"/>
            <a:ext cx="4102100" cy="7646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393B2-9346-43DD-8C73-9283F04E6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397000"/>
            <a:ext cx="5022166" cy="54609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+mj-lt"/>
              </a:rPr>
              <a:t>Operations Management</a:t>
            </a:r>
            <a:r>
              <a:rPr lang="en-US" sz="2400" dirty="0">
                <a:latin typeface="+mj-lt"/>
              </a:rPr>
              <a:t>: the planning, organizing, leading, and controlling company resources to achieve business goals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Includes: </a:t>
            </a:r>
          </a:p>
          <a:p>
            <a:r>
              <a:rPr lang="en-US" sz="2400" dirty="0">
                <a:latin typeface="+mj-lt"/>
              </a:rPr>
              <a:t>Decision making</a:t>
            </a:r>
          </a:p>
          <a:p>
            <a:r>
              <a:rPr lang="en-US" sz="2400" dirty="0">
                <a:latin typeface="+mj-lt"/>
              </a:rPr>
              <a:t>Setting goals</a:t>
            </a:r>
          </a:p>
          <a:p>
            <a:r>
              <a:rPr lang="en-US" sz="2400" dirty="0">
                <a:latin typeface="+mj-lt"/>
              </a:rPr>
              <a:t>designing, planning, executing, and controlling the production of goods and services</a:t>
            </a:r>
          </a:p>
          <a:p>
            <a:r>
              <a:rPr lang="en-US" sz="2400" dirty="0">
                <a:latin typeface="+mj-lt"/>
              </a:rPr>
              <a:t>managing inventory, predicting product demand, developing strategic plans</a:t>
            </a:r>
          </a:p>
        </p:txBody>
      </p:sp>
    </p:spTree>
    <p:extLst>
      <p:ext uri="{BB962C8B-B14F-4D97-AF65-F5344CB8AC3E}">
        <p14:creationId xmlns:p14="http://schemas.microsoft.com/office/powerpoint/2010/main" val="8245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3080" name="Rectangle 3079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1" name="Rectangle 3080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393B2-9346-43DD-8C73-9283F04E6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457200"/>
            <a:ext cx="4720167" cy="593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+mj-lt"/>
              </a:rPr>
              <a:t>Sales</a:t>
            </a:r>
            <a:r>
              <a:rPr lang="en-US" sz="2400" dirty="0">
                <a:solidFill>
                  <a:srgbClr val="FFFFFF"/>
                </a:solidFill>
                <a:latin typeface="+mj-lt"/>
              </a:rPr>
              <a:t>: </a:t>
            </a:r>
            <a:r>
              <a:rPr lang="en-US" sz="2400" dirty="0">
                <a:latin typeface="+mj-lt"/>
              </a:rPr>
              <a:t>the process of identifying potential customers, persuading them to buy your products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Includes: </a:t>
            </a:r>
          </a:p>
          <a:p>
            <a:r>
              <a:rPr lang="en-US" sz="2400" dirty="0">
                <a:latin typeface="+mj-lt"/>
              </a:rPr>
              <a:t>Sales professionals promoting and selling goods or services to customers (business clients or consumers)</a:t>
            </a:r>
          </a:p>
          <a:p>
            <a:r>
              <a:rPr lang="en-US" sz="2400" dirty="0"/>
              <a:t>Identifying potential customers</a:t>
            </a:r>
          </a:p>
          <a:p>
            <a:r>
              <a:rPr lang="en-US" sz="2400" dirty="0"/>
              <a:t>Build and maintain customer relationships</a:t>
            </a:r>
          </a:p>
          <a:p>
            <a:r>
              <a:rPr lang="en-US" sz="2400" dirty="0">
                <a:latin typeface="+mj-lt"/>
              </a:rPr>
              <a:t>Assist customers with making buying decisions</a:t>
            </a:r>
          </a:p>
          <a:p>
            <a:r>
              <a:rPr lang="en-US" sz="2400" dirty="0"/>
              <a:t>Develop customer satisfaction and loyalty, fostering repeat customers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3074" name="Picture 2" descr="Sales 101: Do You Have the Tools ...">
            <a:extLst>
              <a:ext uri="{FF2B5EF4-FFF2-40B4-BE49-F238E27FC236}">
                <a16:creationId xmlns:a16="http://schemas.microsoft.com/office/drawing/2014/main" id="{BDD723EE-41F5-9EEE-C900-7A772A0EA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5304" y="1403983"/>
            <a:ext cx="5407002" cy="40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17576</TotalTime>
  <Words>1174</Words>
  <Application>Microsoft Office PowerPoint</Application>
  <PresentationFormat>Widescreen</PresentationFormat>
  <Paragraphs>160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Google Sans</vt:lpstr>
      <vt:lpstr>Office Theme</vt:lpstr>
      <vt:lpstr>Functions of a Business</vt:lpstr>
      <vt:lpstr>Learning Target</vt:lpstr>
      <vt:lpstr>Business Functions</vt:lpstr>
      <vt:lpstr>Table Talk Activity </vt:lpstr>
      <vt:lpstr>PowerPoint Presentation</vt:lpstr>
      <vt:lpstr>PowerPoint Presentation</vt:lpstr>
      <vt:lpstr>PowerPoint Presentation</vt:lpstr>
      <vt:lpstr>Operations Management</vt:lpstr>
      <vt:lpstr>PowerPoint Presentation</vt:lpstr>
      <vt:lpstr>Marketing</vt:lpstr>
      <vt:lpstr>Research &amp; Development (R&amp;D)</vt:lpstr>
      <vt:lpstr>PowerPoint Presentation</vt:lpstr>
      <vt:lpstr>PowerPoint Presentation</vt:lpstr>
      <vt:lpstr>Human Resources (HR)</vt:lpstr>
      <vt:lpstr>Accounting</vt:lpstr>
      <vt:lpstr>In Summary</vt:lpstr>
      <vt:lpstr>Activity: Functions of a Business Match</vt:lpstr>
      <vt:lpstr>PowerPoint Presentation</vt:lpstr>
      <vt:lpstr>      Answers </vt:lpstr>
      <vt:lpstr>Quick Write in your Packet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Accounting</dc:title>
  <dc:creator>Microsoft Office User</dc:creator>
  <cp:lastModifiedBy>Cassie Vetter</cp:lastModifiedBy>
  <cp:revision>233</cp:revision>
  <dcterms:created xsi:type="dcterms:W3CDTF">2023-04-17T18:10:03Z</dcterms:created>
  <dcterms:modified xsi:type="dcterms:W3CDTF">2024-10-27T18:54:59Z</dcterms:modified>
</cp:coreProperties>
</file>